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96" r:id="rId2"/>
    <p:sldId id="630" r:id="rId3"/>
    <p:sldId id="1048" r:id="rId4"/>
    <p:sldId id="1054" r:id="rId5"/>
    <p:sldId id="1049" r:id="rId6"/>
    <p:sldId id="1050" r:id="rId7"/>
    <p:sldId id="1051" r:id="rId8"/>
    <p:sldId id="1052" r:id="rId9"/>
    <p:sldId id="1053" r:id="rId10"/>
    <p:sldId id="1055" r:id="rId11"/>
    <p:sldId id="1058" r:id="rId12"/>
    <p:sldId id="1059" r:id="rId13"/>
    <p:sldId id="1060" r:id="rId14"/>
    <p:sldId id="1061" r:id="rId15"/>
    <p:sldId id="1062" r:id="rId16"/>
    <p:sldId id="1056" r:id="rId17"/>
    <p:sldId id="1057" r:id="rId18"/>
    <p:sldId id="1063" r:id="rId19"/>
    <p:sldId id="1064" r:id="rId20"/>
    <p:sldId id="1067" r:id="rId21"/>
    <p:sldId id="1076" r:id="rId22"/>
    <p:sldId id="1071" r:id="rId23"/>
    <p:sldId id="1066" r:id="rId24"/>
    <p:sldId id="1072" r:id="rId25"/>
    <p:sldId id="1075" r:id="rId26"/>
    <p:sldId id="1073" r:id="rId27"/>
    <p:sldId id="1074" r:id="rId28"/>
    <p:sldId id="1047" r:id="rId29"/>
    <p:sldId id="916" r:id="rId30"/>
  </p:sldIdLst>
  <p:sldSz cx="12192000" cy="6858000"/>
  <p:notesSz cx="6811963" cy="994568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6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F0"/>
    <a:srgbClr val="0070C0"/>
    <a:srgbClr val="DFF1F2"/>
    <a:srgbClr val="A3D6D9"/>
    <a:srgbClr val="004586"/>
    <a:srgbClr val="1C2948"/>
    <a:srgbClr val="FBBCA3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83215" autoAdjust="0"/>
  </p:normalViewPr>
  <p:slideViewPr>
    <p:cSldViewPr snapToGrid="0">
      <p:cViewPr varScale="1">
        <p:scale>
          <a:sx n="57" d="100"/>
          <a:sy n="57" d="100"/>
        </p:scale>
        <p:origin x="1016" y="40"/>
      </p:cViewPr>
      <p:guideLst>
        <p:guide orient="horz" pos="2266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E4B890-0BD0-4286-A950-0C62DD89C92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F4A7BA78-224F-4BC1-A5EC-88ABBC83DF12}">
      <dgm:prSet phldrT="[文本]"/>
      <dgm:spPr/>
      <dgm:t>
        <a:bodyPr/>
        <a:lstStyle/>
        <a:p>
          <a:r>
            <a:rPr lang="zh-CN" altLang="zh-CN" smtClean="0">
              <a:latin typeface="+mj-ea"/>
              <a:ea typeface="+mj-ea"/>
            </a:rPr>
            <a:t>加载训练集和测试集</a:t>
          </a:r>
          <a:endParaRPr lang="zh-CN" altLang="en-US" dirty="0">
            <a:latin typeface="+mj-ea"/>
            <a:ea typeface="+mj-ea"/>
          </a:endParaRPr>
        </a:p>
      </dgm:t>
    </dgm:pt>
    <dgm:pt modelId="{73BCAA19-17C8-4C0B-9344-4FE2B4052E3B}" type="parTrans" cxnId="{30E72F76-02D5-4924-A646-6751E18ED26C}">
      <dgm:prSet/>
      <dgm:spPr/>
      <dgm:t>
        <a:bodyPr/>
        <a:lstStyle/>
        <a:p>
          <a:endParaRPr lang="zh-CN" altLang="en-US"/>
        </a:p>
      </dgm:t>
    </dgm:pt>
    <dgm:pt modelId="{2C6503A7-7C43-4AC6-986F-7016A91D6490}" type="sibTrans" cxnId="{30E72F76-02D5-4924-A646-6751E18ED26C}">
      <dgm:prSet/>
      <dgm:spPr/>
      <dgm:t>
        <a:bodyPr/>
        <a:lstStyle/>
        <a:p>
          <a:endParaRPr lang="zh-CN" altLang="en-US"/>
        </a:p>
      </dgm:t>
    </dgm:pt>
    <dgm:pt modelId="{ED7DAD01-3467-438E-930C-4C9F81549A66}">
      <dgm:prSet phldrT="[文本]"/>
      <dgm:spPr/>
      <dgm:t>
        <a:bodyPr/>
        <a:lstStyle/>
        <a:p>
          <a:r>
            <a:rPr lang="zh-CN" altLang="zh-CN" dirty="0" smtClean="0">
              <a:latin typeface="+mj-ea"/>
              <a:ea typeface="+mj-ea"/>
            </a:rPr>
            <a:t>定义一个卷积神经网络</a:t>
          </a:r>
          <a:endParaRPr lang="zh-CN" altLang="en-US" dirty="0">
            <a:latin typeface="+mj-ea"/>
            <a:ea typeface="+mj-ea"/>
          </a:endParaRPr>
        </a:p>
      </dgm:t>
    </dgm:pt>
    <dgm:pt modelId="{0B111773-6C79-4A7B-A7AC-3042EBA04210}" type="parTrans" cxnId="{8D462D26-CCFE-4A38-BDA2-2B1149B26E2B}">
      <dgm:prSet/>
      <dgm:spPr/>
      <dgm:t>
        <a:bodyPr/>
        <a:lstStyle/>
        <a:p>
          <a:endParaRPr lang="zh-CN" altLang="en-US"/>
        </a:p>
      </dgm:t>
    </dgm:pt>
    <dgm:pt modelId="{C8D1DA6D-1570-4E3A-B0EA-9F943F5037DF}" type="sibTrans" cxnId="{8D462D26-CCFE-4A38-BDA2-2B1149B26E2B}">
      <dgm:prSet/>
      <dgm:spPr/>
      <dgm:t>
        <a:bodyPr/>
        <a:lstStyle/>
        <a:p>
          <a:endParaRPr lang="zh-CN" altLang="en-US"/>
        </a:p>
      </dgm:t>
    </dgm:pt>
    <dgm:pt modelId="{10AD5295-7D97-4ED6-B924-EE87CC7662C5}">
      <dgm:prSet phldrT="[文本]"/>
      <dgm:spPr/>
      <dgm:t>
        <a:bodyPr/>
        <a:lstStyle/>
        <a:p>
          <a:r>
            <a:rPr lang="zh-CN" altLang="zh-CN" smtClean="0">
              <a:latin typeface="+mj-ea"/>
              <a:ea typeface="+mj-ea"/>
            </a:rPr>
            <a:t>定义损失函数</a:t>
          </a:r>
          <a:endParaRPr lang="zh-CN" altLang="en-US" dirty="0">
            <a:latin typeface="+mj-ea"/>
            <a:ea typeface="+mj-ea"/>
          </a:endParaRPr>
        </a:p>
      </dgm:t>
    </dgm:pt>
    <dgm:pt modelId="{D293B255-2E90-464C-AC60-1ACE540FA286}" type="parTrans" cxnId="{8A997D64-FD53-4846-B284-6AD0201015B5}">
      <dgm:prSet/>
      <dgm:spPr/>
      <dgm:t>
        <a:bodyPr/>
        <a:lstStyle/>
        <a:p>
          <a:endParaRPr lang="zh-CN" altLang="en-US"/>
        </a:p>
      </dgm:t>
    </dgm:pt>
    <dgm:pt modelId="{9F85DDFD-8729-4EF7-B88E-5C5BB292A9A6}" type="sibTrans" cxnId="{8A997D64-FD53-4846-B284-6AD0201015B5}">
      <dgm:prSet/>
      <dgm:spPr/>
      <dgm:t>
        <a:bodyPr/>
        <a:lstStyle/>
        <a:p>
          <a:endParaRPr lang="zh-CN" altLang="en-US"/>
        </a:p>
      </dgm:t>
    </dgm:pt>
    <dgm:pt modelId="{2FA5D37C-F5DA-47CB-BC55-DDCA27929638}">
      <dgm:prSet phldrT="[文本]"/>
      <dgm:spPr/>
      <dgm:t>
        <a:bodyPr/>
        <a:lstStyle/>
        <a:p>
          <a:r>
            <a:rPr lang="zh-CN" altLang="zh-CN" smtClean="0">
              <a:latin typeface="+mj-ea"/>
              <a:ea typeface="+mj-ea"/>
            </a:rPr>
            <a:t>在训练集上训练网络</a:t>
          </a:r>
          <a:endParaRPr lang="zh-CN" altLang="en-US" dirty="0">
            <a:latin typeface="+mj-ea"/>
            <a:ea typeface="+mj-ea"/>
          </a:endParaRPr>
        </a:p>
      </dgm:t>
    </dgm:pt>
    <dgm:pt modelId="{1C194007-13F5-4121-BC4C-E34799BBD2F8}" type="parTrans" cxnId="{BD26EDA7-AAF8-411D-BBA6-E3B603B1C8E3}">
      <dgm:prSet/>
      <dgm:spPr/>
      <dgm:t>
        <a:bodyPr/>
        <a:lstStyle/>
        <a:p>
          <a:endParaRPr lang="zh-CN" altLang="en-US"/>
        </a:p>
      </dgm:t>
    </dgm:pt>
    <dgm:pt modelId="{DF8619A3-FC51-4950-88D7-D0CB6CA9A8EB}" type="sibTrans" cxnId="{BD26EDA7-AAF8-411D-BBA6-E3B603B1C8E3}">
      <dgm:prSet/>
      <dgm:spPr/>
      <dgm:t>
        <a:bodyPr/>
        <a:lstStyle/>
        <a:p>
          <a:endParaRPr lang="zh-CN" altLang="en-US"/>
        </a:p>
      </dgm:t>
    </dgm:pt>
    <dgm:pt modelId="{76D19E92-1891-4213-AC88-D4315746A140}">
      <dgm:prSet phldrT="[文本]"/>
      <dgm:spPr/>
      <dgm:t>
        <a:bodyPr/>
        <a:lstStyle/>
        <a:p>
          <a:r>
            <a:rPr lang="zh-CN" altLang="zh-CN" dirty="0" smtClean="0">
              <a:latin typeface="+mj-ea"/>
              <a:ea typeface="+mj-ea"/>
            </a:rPr>
            <a:t>在测试集上测试网络</a:t>
          </a:r>
          <a:endParaRPr lang="zh-CN" altLang="en-US" dirty="0">
            <a:latin typeface="+mj-ea"/>
            <a:ea typeface="+mj-ea"/>
          </a:endParaRPr>
        </a:p>
      </dgm:t>
    </dgm:pt>
    <dgm:pt modelId="{235AF75C-5E5E-44B9-90DE-D2915D1D0FF8}" type="parTrans" cxnId="{8E2751B1-2CEF-409E-B3CA-23936D6F13C0}">
      <dgm:prSet/>
      <dgm:spPr/>
      <dgm:t>
        <a:bodyPr/>
        <a:lstStyle/>
        <a:p>
          <a:endParaRPr lang="zh-CN" altLang="en-US"/>
        </a:p>
      </dgm:t>
    </dgm:pt>
    <dgm:pt modelId="{47C2FC3E-7092-42BA-B79D-4F09ACB9756F}" type="sibTrans" cxnId="{8E2751B1-2CEF-409E-B3CA-23936D6F13C0}">
      <dgm:prSet/>
      <dgm:spPr/>
      <dgm:t>
        <a:bodyPr/>
        <a:lstStyle/>
        <a:p>
          <a:endParaRPr lang="zh-CN" altLang="en-US"/>
        </a:p>
      </dgm:t>
    </dgm:pt>
    <dgm:pt modelId="{FD66AF59-D39E-4184-BDD6-7D779AFD665C}" type="pres">
      <dgm:prSet presAssocID="{38E4B890-0BD0-4286-A950-0C62DD89C92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3653B2B-3438-4269-9BA0-4D86FD15B728}" type="pres">
      <dgm:prSet presAssocID="{38E4B890-0BD0-4286-A950-0C62DD89C92B}" presName="dummyMaxCanvas" presStyleCnt="0">
        <dgm:presLayoutVars/>
      </dgm:prSet>
      <dgm:spPr/>
    </dgm:pt>
    <dgm:pt modelId="{B5C751EF-7B44-415B-8874-E388C003BEAB}" type="pres">
      <dgm:prSet presAssocID="{38E4B890-0BD0-4286-A950-0C62DD89C92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1D2AE3-0D8F-4980-9820-73416C5694CA}" type="pres">
      <dgm:prSet presAssocID="{38E4B890-0BD0-4286-A950-0C62DD89C92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67AF3C-F154-465A-824A-CC7238713008}" type="pres">
      <dgm:prSet presAssocID="{38E4B890-0BD0-4286-A950-0C62DD89C92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8E035F-0E7D-433F-95B1-3B54E9932AE8}" type="pres">
      <dgm:prSet presAssocID="{38E4B890-0BD0-4286-A950-0C62DD89C92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BAF956-601C-4884-BBBA-037D3518C152}" type="pres">
      <dgm:prSet presAssocID="{38E4B890-0BD0-4286-A950-0C62DD89C92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42AEC7-6780-440C-BD31-6EE0F0ADA218}" type="pres">
      <dgm:prSet presAssocID="{38E4B890-0BD0-4286-A950-0C62DD89C92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9D38D4-4864-43A8-A1E6-BB4709978027}" type="pres">
      <dgm:prSet presAssocID="{38E4B890-0BD0-4286-A950-0C62DD89C92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7C84C7-9562-4E53-9F58-C65EE097566F}" type="pres">
      <dgm:prSet presAssocID="{38E4B890-0BD0-4286-A950-0C62DD89C92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BA1EA4-C2F2-4E5A-8FB0-729A72AC5A5E}" type="pres">
      <dgm:prSet presAssocID="{38E4B890-0BD0-4286-A950-0C62DD89C92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BA8417-582A-4365-B4A8-BFDF4CCB4708}" type="pres">
      <dgm:prSet presAssocID="{38E4B890-0BD0-4286-A950-0C62DD89C92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6B9C3D-25D6-41D8-9527-1916B305D85E}" type="pres">
      <dgm:prSet presAssocID="{38E4B890-0BD0-4286-A950-0C62DD89C92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9432BA-2433-4C39-B83D-5FC4250FD0D7}" type="pres">
      <dgm:prSet presAssocID="{38E4B890-0BD0-4286-A950-0C62DD89C92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E6FB14-CCE3-447F-A901-528EFC92639E}" type="pres">
      <dgm:prSet presAssocID="{38E4B890-0BD0-4286-A950-0C62DD89C92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AACD26-B943-4082-88C2-2D00B4013722}" type="pres">
      <dgm:prSet presAssocID="{38E4B890-0BD0-4286-A950-0C62DD89C92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2751B1-2CEF-409E-B3CA-23936D6F13C0}" srcId="{38E4B890-0BD0-4286-A950-0C62DD89C92B}" destId="{76D19E92-1891-4213-AC88-D4315746A140}" srcOrd="4" destOrd="0" parTransId="{235AF75C-5E5E-44B9-90DE-D2915D1D0FF8}" sibTransId="{47C2FC3E-7092-42BA-B79D-4F09ACB9756F}"/>
    <dgm:cxn modelId="{30E72F76-02D5-4924-A646-6751E18ED26C}" srcId="{38E4B890-0BD0-4286-A950-0C62DD89C92B}" destId="{F4A7BA78-224F-4BC1-A5EC-88ABBC83DF12}" srcOrd="0" destOrd="0" parTransId="{73BCAA19-17C8-4C0B-9344-4FE2B4052E3B}" sibTransId="{2C6503A7-7C43-4AC6-986F-7016A91D6490}"/>
    <dgm:cxn modelId="{ECD97265-CE7D-4E53-87FF-B6A31585CFC3}" type="presOf" srcId="{76D19E92-1891-4213-AC88-D4315746A140}" destId="{56BAF956-601C-4884-BBBA-037D3518C152}" srcOrd="0" destOrd="0" presId="urn:microsoft.com/office/officeart/2005/8/layout/vProcess5"/>
    <dgm:cxn modelId="{9EBFEB18-ABD9-4635-A4FE-4F04F8BA63A4}" type="presOf" srcId="{F4A7BA78-224F-4BC1-A5EC-88ABBC83DF12}" destId="{B5C751EF-7B44-415B-8874-E388C003BEAB}" srcOrd="0" destOrd="0" presId="urn:microsoft.com/office/officeart/2005/8/layout/vProcess5"/>
    <dgm:cxn modelId="{D87FC946-34EE-4746-BA51-1CA9C9684242}" type="presOf" srcId="{DF8619A3-FC51-4950-88D7-D0CB6CA9A8EB}" destId="{BBBA1EA4-C2F2-4E5A-8FB0-729A72AC5A5E}" srcOrd="0" destOrd="0" presId="urn:microsoft.com/office/officeart/2005/8/layout/vProcess5"/>
    <dgm:cxn modelId="{CB52DB12-6550-4EF4-B8FE-86E3CF40EB5B}" type="presOf" srcId="{9F85DDFD-8729-4EF7-B88E-5C5BB292A9A6}" destId="{AF7C84C7-9562-4E53-9F58-C65EE097566F}" srcOrd="0" destOrd="0" presId="urn:microsoft.com/office/officeart/2005/8/layout/vProcess5"/>
    <dgm:cxn modelId="{6468889C-2D23-44CB-B091-ECFD316F0963}" type="presOf" srcId="{ED7DAD01-3467-438E-930C-4C9F81549A66}" destId="{276B9C3D-25D6-41D8-9527-1916B305D85E}" srcOrd="1" destOrd="0" presId="urn:microsoft.com/office/officeart/2005/8/layout/vProcess5"/>
    <dgm:cxn modelId="{BD26EDA7-AAF8-411D-BBA6-E3B603B1C8E3}" srcId="{38E4B890-0BD0-4286-A950-0C62DD89C92B}" destId="{2FA5D37C-F5DA-47CB-BC55-DDCA27929638}" srcOrd="3" destOrd="0" parTransId="{1C194007-13F5-4121-BC4C-E34799BBD2F8}" sibTransId="{DF8619A3-FC51-4950-88D7-D0CB6CA9A8EB}"/>
    <dgm:cxn modelId="{8A997D64-FD53-4846-B284-6AD0201015B5}" srcId="{38E4B890-0BD0-4286-A950-0C62DD89C92B}" destId="{10AD5295-7D97-4ED6-B924-EE87CC7662C5}" srcOrd="2" destOrd="0" parTransId="{D293B255-2E90-464C-AC60-1ACE540FA286}" sibTransId="{9F85DDFD-8729-4EF7-B88E-5C5BB292A9A6}"/>
    <dgm:cxn modelId="{0E85C466-3A4D-458B-9891-5A706C5D0832}" type="presOf" srcId="{C8D1DA6D-1570-4E3A-B0EA-9F943F5037DF}" destId="{F19D38D4-4864-43A8-A1E6-BB4709978027}" srcOrd="0" destOrd="0" presId="urn:microsoft.com/office/officeart/2005/8/layout/vProcess5"/>
    <dgm:cxn modelId="{7187A47E-E302-4E57-8558-4D862DDCC7E9}" type="presOf" srcId="{76D19E92-1891-4213-AC88-D4315746A140}" destId="{3CAACD26-B943-4082-88C2-2D00B4013722}" srcOrd="1" destOrd="0" presId="urn:microsoft.com/office/officeart/2005/8/layout/vProcess5"/>
    <dgm:cxn modelId="{0EEBA852-BCE4-4AC5-A373-42BACA624355}" type="presOf" srcId="{10AD5295-7D97-4ED6-B924-EE87CC7662C5}" destId="{469432BA-2433-4C39-B83D-5FC4250FD0D7}" srcOrd="1" destOrd="0" presId="urn:microsoft.com/office/officeart/2005/8/layout/vProcess5"/>
    <dgm:cxn modelId="{C8DC7DF2-2DB8-4202-9DD8-B9C0243478EA}" type="presOf" srcId="{F4A7BA78-224F-4BC1-A5EC-88ABBC83DF12}" destId="{F0BA8417-582A-4365-B4A8-BFDF4CCB4708}" srcOrd="1" destOrd="0" presId="urn:microsoft.com/office/officeart/2005/8/layout/vProcess5"/>
    <dgm:cxn modelId="{8D462D26-CCFE-4A38-BDA2-2B1149B26E2B}" srcId="{38E4B890-0BD0-4286-A950-0C62DD89C92B}" destId="{ED7DAD01-3467-438E-930C-4C9F81549A66}" srcOrd="1" destOrd="0" parTransId="{0B111773-6C79-4A7B-A7AC-3042EBA04210}" sibTransId="{C8D1DA6D-1570-4E3A-B0EA-9F943F5037DF}"/>
    <dgm:cxn modelId="{1923DEC5-386B-4A6A-AB9D-0AA286448473}" type="presOf" srcId="{2FA5D37C-F5DA-47CB-BC55-DDCA27929638}" destId="{F1E6FB14-CCE3-447F-A901-528EFC92639E}" srcOrd="1" destOrd="0" presId="urn:microsoft.com/office/officeart/2005/8/layout/vProcess5"/>
    <dgm:cxn modelId="{EE16B0F6-ED5E-4A8E-B5D3-17AD753DE2E4}" type="presOf" srcId="{10AD5295-7D97-4ED6-B924-EE87CC7662C5}" destId="{E867AF3C-F154-465A-824A-CC7238713008}" srcOrd="0" destOrd="0" presId="urn:microsoft.com/office/officeart/2005/8/layout/vProcess5"/>
    <dgm:cxn modelId="{1B22F707-1B5E-46A9-9BA8-EAC4B5857224}" type="presOf" srcId="{2FA5D37C-F5DA-47CB-BC55-DDCA27929638}" destId="{238E035F-0E7D-433F-95B1-3B54E9932AE8}" srcOrd="0" destOrd="0" presId="urn:microsoft.com/office/officeart/2005/8/layout/vProcess5"/>
    <dgm:cxn modelId="{218C6145-B2E0-4AD3-A21A-1ABB00AE09E3}" type="presOf" srcId="{2C6503A7-7C43-4AC6-986F-7016A91D6490}" destId="{9742AEC7-6780-440C-BD31-6EE0F0ADA218}" srcOrd="0" destOrd="0" presId="urn:microsoft.com/office/officeart/2005/8/layout/vProcess5"/>
    <dgm:cxn modelId="{7E7D2154-01F1-4D1E-9855-A7F80353A1A6}" type="presOf" srcId="{ED7DAD01-3467-438E-930C-4C9F81549A66}" destId="{BC1D2AE3-0D8F-4980-9820-73416C5694CA}" srcOrd="0" destOrd="0" presId="urn:microsoft.com/office/officeart/2005/8/layout/vProcess5"/>
    <dgm:cxn modelId="{C9337F43-C9D8-49A1-9F76-1E9A58BEA7BB}" type="presOf" srcId="{38E4B890-0BD0-4286-A950-0C62DD89C92B}" destId="{FD66AF59-D39E-4184-BDD6-7D779AFD665C}" srcOrd="0" destOrd="0" presId="urn:microsoft.com/office/officeart/2005/8/layout/vProcess5"/>
    <dgm:cxn modelId="{43A37CA5-B3BB-4144-8B94-1644A5507E76}" type="presParOf" srcId="{FD66AF59-D39E-4184-BDD6-7D779AFD665C}" destId="{63653B2B-3438-4269-9BA0-4D86FD15B728}" srcOrd="0" destOrd="0" presId="urn:microsoft.com/office/officeart/2005/8/layout/vProcess5"/>
    <dgm:cxn modelId="{F4CE8C62-5D69-4B46-B2B4-C09077A6E3E4}" type="presParOf" srcId="{FD66AF59-D39E-4184-BDD6-7D779AFD665C}" destId="{B5C751EF-7B44-415B-8874-E388C003BEAB}" srcOrd="1" destOrd="0" presId="urn:microsoft.com/office/officeart/2005/8/layout/vProcess5"/>
    <dgm:cxn modelId="{5422B468-68A0-4B90-B7BA-8B58C23DEC52}" type="presParOf" srcId="{FD66AF59-D39E-4184-BDD6-7D779AFD665C}" destId="{BC1D2AE3-0D8F-4980-9820-73416C5694CA}" srcOrd="2" destOrd="0" presId="urn:microsoft.com/office/officeart/2005/8/layout/vProcess5"/>
    <dgm:cxn modelId="{FA94CE51-A84E-43F2-93A9-9F4CF1FD2BB7}" type="presParOf" srcId="{FD66AF59-D39E-4184-BDD6-7D779AFD665C}" destId="{E867AF3C-F154-465A-824A-CC7238713008}" srcOrd="3" destOrd="0" presId="urn:microsoft.com/office/officeart/2005/8/layout/vProcess5"/>
    <dgm:cxn modelId="{F264CDF0-D128-4946-B0FD-B4160F772E92}" type="presParOf" srcId="{FD66AF59-D39E-4184-BDD6-7D779AFD665C}" destId="{238E035F-0E7D-433F-95B1-3B54E9932AE8}" srcOrd="4" destOrd="0" presId="urn:microsoft.com/office/officeart/2005/8/layout/vProcess5"/>
    <dgm:cxn modelId="{B26198E8-3D36-41D1-A9E0-35CAF85ED564}" type="presParOf" srcId="{FD66AF59-D39E-4184-BDD6-7D779AFD665C}" destId="{56BAF956-601C-4884-BBBA-037D3518C152}" srcOrd="5" destOrd="0" presId="urn:microsoft.com/office/officeart/2005/8/layout/vProcess5"/>
    <dgm:cxn modelId="{627DE641-ACFF-43C5-83E5-558C652D6ED2}" type="presParOf" srcId="{FD66AF59-D39E-4184-BDD6-7D779AFD665C}" destId="{9742AEC7-6780-440C-BD31-6EE0F0ADA218}" srcOrd="6" destOrd="0" presId="urn:microsoft.com/office/officeart/2005/8/layout/vProcess5"/>
    <dgm:cxn modelId="{3111A751-575E-4643-92B0-65B6722C1477}" type="presParOf" srcId="{FD66AF59-D39E-4184-BDD6-7D779AFD665C}" destId="{F19D38D4-4864-43A8-A1E6-BB4709978027}" srcOrd="7" destOrd="0" presId="urn:microsoft.com/office/officeart/2005/8/layout/vProcess5"/>
    <dgm:cxn modelId="{0D711199-FDC0-446D-83A8-C97FBDB62F7F}" type="presParOf" srcId="{FD66AF59-D39E-4184-BDD6-7D779AFD665C}" destId="{AF7C84C7-9562-4E53-9F58-C65EE097566F}" srcOrd="8" destOrd="0" presId="urn:microsoft.com/office/officeart/2005/8/layout/vProcess5"/>
    <dgm:cxn modelId="{2E01923B-CF51-41AD-9F6F-1C51E3FA4CBE}" type="presParOf" srcId="{FD66AF59-D39E-4184-BDD6-7D779AFD665C}" destId="{BBBA1EA4-C2F2-4E5A-8FB0-729A72AC5A5E}" srcOrd="9" destOrd="0" presId="urn:microsoft.com/office/officeart/2005/8/layout/vProcess5"/>
    <dgm:cxn modelId="{4CE058D0-99F4-4ED5-B5F0-B915760A6485}" type="presParOf" srcId="{FD66AF59-D39E-4184-BDD6-7D779AFD665C}" destId="{F0BA8417-582A-4365-B4A8-BFDF4CCB4708}" srcOrd="10" destOrd="0" presId="urn:microsoft.com/office/officeart/2005/8/layout/vProcess5"/>
    <dgm:cxn modelId="{5F036C83-1F75-43E2-90B3-8F4765CE0C41}" type="presParOf" srcId="{FD66AF59-D39E-4184-BDD6-7D779AFD665C}" destId="{276B9C3D-25D6-41D8-9527-1916B305D85E}" srcOrd="11" destOrd="0" presId="urn:microsoft.com/office/officeart/2005/8/layout/vProcess5"/>
    <dgm:cxn modelId="{4E8F4DC4-72ED-4B22-ADCF-AB876CC80C25}" type="presParOf" srcId="{FD66AF59-D39E-4184-BDD6-7D779AFD665C}" destId="{469432BA-2433-4C39-B83D-5FC4250FD0D7}" srcOrd="12" destOrd="0" presId="urn:microsoft.com/office/officeart/2005/8/layout/vProcess5"/>
    <dgm:cxn modelId="{E7ED4C8F-E361-4DF6-95CD-AA34096BB1CF}" type="presParOf" srcId="{FD66AF59-D39E-4184-BDD6-7D779AFD665C}" destId="{F1E6FB14-CCE3-447F-A901-528EFC92639E}" srcOrd="13" destOrd="0" presId="urn:microsoft.com/office/officeart/2005/8/layout/vProcess5"/>
    <dgm:cxn modelId="{F56ED250-BAE1-4CD7-99D4-91452C1B6F1C}" type="presParOf" srcId="{FD66AF59-D39E-4184-BDD6-7D779AFD665C}" destId="{3CAACD26-B943-4082-88C2-2D00B401372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751EF-7B44-415B-8874-E388C003BEAB}">
      <dsp:nvSpPr>
        <dsp:cNvPr id="0" name=""/>
        <dsp:cNvSpPr/>
      </dsp:nvSpPr>
      <dsp:spPr>
        <a:xfrm>
          <a:off x="0" y="0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smtClean="0">
              <a:latin typeface="+mj-ea"/>
              <a:ea typeface="+mj-ea"/>
            </a:rPr>
            <a:t>加载训练集和测试集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21649" y="21649"/>
        <a:ext cx="3962758" cy="695841"/>
      </dsp:txXfrm>
    </dsp:sp>
    <dsp:sp modelId="{BC1D2AE3-0D8F-4980-9820-73416C5694CA}">
      <dsp:nvSpPr>
        <dsp:cNvPr id="0" name=""/>
        <dsp:cNvSpPr/>
      </dsp:nvSpPr>
      <dsp:spPr>
        <a:xfrm>
          <a:off x="361938" y="841798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dirty="0" smtClean="0">
              <a:latin typeface="+mj-ea"/>
              <a:ea typeface="+mj-ea"/>
            </a:rPr>
            <a:t>定义一个卷积神经网络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383587" y="863447"/>
        <a:ext cx="3961150" cy="695841"/>
      </dsp:txXfrm>
    </dsp:sp>
    <dsp:sp modelId="{E867AF3C-F154-465A-824A-CC7238713008}">
      <dsp:nvSpPr>
        <dsp:cNvPr id="0" name=""/>
        <dsp:cNvSpPr/>
      </dsp:nvSpPr>
      <dsp:spPr>
        <a:xfrm>
          <a:off x="723876" y="1683596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smtClean="0">
              <a:latin typeface="+mj-ea"/>
              <a:ea typeface="+mj-ea"/>
            </a:rPr>
            <a:t>定义损失函数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745525" y="1705245"/>
        <a:ext cx="3961150" cy="695841"/>
      </dsp:txXfrm>
    </dsp:sp>
    <dsp:sp modelId="{238E035F-0E7D-433F-95B1-3B54E9932AE8}">
      <dsp:nvSpPr>
        <dsp:cNvPr id="0" name=""/>
        <dsp:cNvSpPr/>
      </dsp:nvSpPr>
      <dsp:spPr>
        <a:xfrm>
          <a:off x="1085815" y="2525394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smtClean="0">
              <a:latin typeface="+mj-ea"/>
              <a:ea typeface="+mj-ea"/>
            </a:rPr>
            <a:t>在训练集上训练网络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1107464" y="2547043"/>
        <a:ext cx="3961150" cy="695841"/>
      </dsp:txXfrm>
    </dsp:sp>
    <dsp:sp modelId="{56BAF956-601C-4884-BBBA-037D3518C152}">
      <dsp:nvSpPr>
        <dsp:cNvPr id="0" name=""/>
        <dsp:cNvSpPr/>
      </dsp:nvSpPr>
      <dsp:spPr>
        <a:xfrm>
          <a:off x="1447753" y="3367192"/>
          <a:ext cx="4846828" cy="739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500" kern="1200" dirty="0" smtClean="0">
              <a:latin typeface="+mj-ea"/>
              <a:ea typeface="+mj-ea"/>
            </a:rPr>
            <a:t>在测试集上测试网络</a:t>
          </a:r>
          <a:endParaRPr lang="zh-CN" altLang="en-US" sz="2500" kern="1200" dirty="0">
            <a:latin typeface="+mj-ea"/>
            <a:ea typeface="+mj-ea"/>
          </a:endParaRPr>
        </a:p>
      </dsp:txBody>
      <dsp:txXfrm>
        <a:off x="1469402" y="3388841"/>
        <a:ext cx="3961150" cy="695841"/>
      </dsp:txXfrm>
    </dsp:sp>
    <dsp:sp modelId="{9742AEC7-6780-440C-BD31-6EE0F0ADA218}">
      <dsp:nvSpPr>
        <dsp:cNvPr id="0" name=""/>
        <dsp:cNvSpPr/>
      </dsp:nvSpPr>
      <dsp:spPr>
        <a:xfrm>
          <a:off x="4366387" y="539982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4474486" y="539982"/>
        <a:ext cx="264242" cy="361531"/>
      </dsp:txXfrm>
    </dsp:sp>
    <dsp:sp modelId="{F19D38D4-4864-43A8-A1E6-BB4709978027}">
      <dsp:nvSpPr>
        <dsp:cNvPr id="0" name=""/>
        <dsp:cNvSpPr/>
      </dsp:nvSpPr>
      <dsp:spPr>
        <a:xfrm>
          <a:off x="4728325" y="1381780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4836424" y="1381780"/>
        <a:ext cx="264242" cy="361531"/>
      </dsp:txXfrm>
    </dsp:sp>
    <dsp:sp modelId="{AF7C84C7-9562-4E53-9F58-C65EE097566F}">
      <dsp:nvSpPr>
        <dsp:cNvPr id="0" name=""/>
        <dsp:cNvSpPr/>
      </dsp:nvSpPr>
      <dsp:spPr>
        <a:xfrm>
          <a:off x="5090264" y="2211259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5198363" y="2211259"/>
        <a:ext cx="264242" cy="361531"/>
      </dsp:txXfrm>
    </dsp:sp>
    <dsp:sp modelId="{BBBA1EA4-C2F2-4E5A-8FB0-729A72AC5A5E}">
      <dsp:nvSpPr>
        <dsp:cNvPr id="0" name=""/>
        <dsp:cNvSpPr/>
      </dsp:nvSpPr>
      <dsp:spPr>
        <a:xfrm>
          <a:off x="5452202" y="3061270"/>
          <a:ext cx="480440" cy="4804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5560301" y="3061270"/>
        <a:ext cx="264242" cy="36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387" y="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/>
          <a:lstStyle>
            <a:lvl1pPr algn="r">
              <a:defRPr sz="1200"/>
            </a:lvl1pPr>
          </a:lstStyle>
          <a:p>
            <a:fld id="{33F7A549-B379-4C34-825B-70BFB0F88B3A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387" y="9447401"/>
            <a:ext cx="2952054" cy="496744"/>
          </a:xfrm>
          <a:prstGeom prst="rect">
            <a:avLst/>
          </a:prstGeom>
        </p:spPr>
        <p:txBody>
          <a:bodyPr vert="horz" lIns="88395" tIns="44198" rIns="88395" bIns="44198" rtlCol="0" anchor="b"/>
          <a:lstStyle>
            <a:lvl1pPr algn="r">
              <a:defRPr sz="1200"/>
            </a:lvl1pPr>
          </a:lstStyle>
          <a:p>
            <a:fld id="{2EC52559-07F0-4EB5-B465-6612A22996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537" y="0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2781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197" y="4724202"/>
            <a:ext cx="5449570" cy="44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537" y="9446678"/>
            <a:ext cx="2951850" cy="4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50" tIns="47875" rIns="95750" bIns="47875" numCol="1" anchor="b" anchorCtr="0" compatLnSpc="1"/>
          <a:lstStyle>
            <a:lvl1pPr algn="r" eaLnBrk="1" hangingPunct="1">
              <a:defRPr sz="13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020F7E6-B6AB-4685-9920-66673A4976C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924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417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259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2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52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7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699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961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833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23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469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67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68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381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246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055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95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1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46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299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74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6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7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0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20F7E6-B6AB-4685-9920-66673A4976C0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49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36567" y="222253"/>
            <a:ext cx="2880784" cy="59039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4219" y="222253"/>
            <a:ext cx="8439149" cy="59039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000125"/>
            <a:ext cx="646113" cy="2619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10"/>
          <p:cNvSpPr>
            <a:spLocks noChangeArrowheads="1"/>
          </p:cNvSpPr>
          <p:nvPr userDrawn="1"/>
        </p:nvSpPr>
        <p:spPr bwMode="auto">
          <a:xfrm>
            <a:off x="703263" y="996950"/>
            <a:ext cx="11488737" cy="261938"/>
          </a:xfrm>
          <a:prstGeom prst="rect">
            <a:avLst/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261938" y="963613"/>
            <a:ext cx="4032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defRPr/>
            </a:pPr>
            <a:fld id="{679EA1FA-98DD-462E-800D-6ADA9E20B4EE}" type="slidenum">
              <a:rPr lang="en-US" altLang="zh-CN" sz="1400" b="1" smtClean="0">
                <a:solidFill>
                  <a:schemeClr val="bg1"/>
                </a:solidFill>
                <a:ea typeface="宋体" panose="02010600030101010101" pitchFamily="2" charset="-122"/>
              </a:rPr>
              <a:t>‹#›</a:t>
            </a:fld>
            <a:endParaRPr lang="en-US" altLang="zh-CN" sz="14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93688" y="222250"/>
            <a:ext cx="11523662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温大钟楼"/>
          <p:cNvPicPr>
            <a:picLocks noChangeAspect="1"/>
          </p:cNvPicPr>
          <p:nvPr/>
        </p:nvPicPr>
        <p:blipFill>
          <a:blip r:embed="rId3"/>
          <a:srcRect t="15490" b="23685"/>
          <a:stretch>
            <a:fillRect/>
          </a:stretch>
        </p:blipFill>
        <p:spPr>
          <a:xfrm>
            <a:off x="0" y="0"/>
            <a:ext cx="12192000" cy="3002280"/>
          </a:xfrm>
          <a:prstGeom prst="rect">
            <a:avLst/>
          </a:prstGeom>
        </p:spPr>
      </p:pic>
      <p:sp>
        <p:nvSpPr>
          <p:cNvPr id="9230" name="矩形 13"/>
          <p:cNvSpPr>
            <a:spLocks noChangeArrowheads="1"/>
          </p:cNvSpPr>
          <p:nvPr/>
        </p:nvSpPr>
        <p:spPr bwMode="auto">
          <a:xfrm>
            <a:off x="5200631" y="4962165"/>
            <a:ext cx="245999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2021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03</a:t>
            </a:r>
            <a:r>
              <a:rPr lang="zh-CN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04" y="2668905"/>
            <a:ext cx="12199426" cy="2234691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zh-CN" sz="4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PyTorch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入门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/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/>
            </a:r>
            <a:b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黄海广 副教授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图片 5" descr="成品210x120mm 250g铜版纸单面打印各一张未转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" y="311785"/>
            <a:ext cx="2200910" cy="65849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10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86088" y="2696908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2366935418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F64E7-42E1-43BE-991F-C16D3AF307D9}"/>
              </a:ext>
            </a:extLst>
          </p:cNvPr>
          <p:cNvSpPr txBox="1"/>
          <p:nvPr/>
        </p:nvSpPr>
        <p:spPr>
          <a:xfrm>
            <a:off x="1517302" y="2476978"/>
            <a:ext cx="93148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在训练一个神经网络时，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梯度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的计算是一个关键的步骤，它为神经网络的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优化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提供了关键数据。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但是在面临复杂神经网络的时候导数的计算就成为一个难题，要求人们解出复杂、高维的方程是不现实的。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这就是自动求导出现的原因，当前最流行的深度学习框架如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等都提供了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自动微分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的支持，让人们只需要很少的工作就能神奇般地自动计算出复杂函数的梯度。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BE4440-1DF0-452F-92D5-AB8FEFBEE54E}"/>
              </a:ext>
            </a:extLst>
          </p:cNvPr>
          <p:cNvSpPr txBox="1"/>
          <p:nvPr/>
        </p:nvSpPr>
        <p:spPr>
          <a:xfrm>
            <a:off x="1419330" y="1572847"/>
            <a:ext cx="3192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之自动梯度</a:t>
            </a:r>
          </a:p>
        </p:txBody>
      </p:sp>
    </p:spTree>
    <p:extLst>
      <p:ext uri="{BB962C8B-B14F-4D97-AF65-F5344CB8AC3E}">
        <p14:creationId xmlns:p14="http://schemas.microsoft.com/office/powerpoint/2010/main" val="991251905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213484-152A-4DEC-A6B5-F20B9EAEAAD9}"/>
              </a:ext>
            </a:extLst>
          </p:cNvPr>
          <p:cNvSpPr txBox="1"/>
          <p:nvPr/>
        </p:nvSpPr>
        <p:spPr>
          <a:xfrm>
            <a:off x="816428" y="1575084"/>
            <a:ext cx="103271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000000"/>
                </a:solidFill>
                <a:effectLst/>
                <a:latin typeface="inherit"/>
              </a:rPr>
              <a:t>requires_grad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herit"/>
              </a:rPr>
              <a:t>属性</a:t>
            </a:r>
            <a:endParaRPr lang="en-US" altLang="zh-CN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inherit"/>
            </a:endParaRPr>
          </a:p>
          <a:p>
            <a:pPr algn="l"/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属性默认为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False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，也就是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变量默认是不需要求导的。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如果一个节点的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True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，那么所有依赖它的节点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也会是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True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换言之，如果一个节点依赖的所有节点都不需要求导，那么它的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requires_grad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也会是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False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。在反向传播的过程中，该节点所在的子图会被排除在外。</a:t>
            </a:r>
          </a:p>
        </p:txBody>
      </p:sp>
    </p:spTree>
    <p:extLst>
      <p:ext uri="{BB962C8B-B14F-4D97-AF65-F5344CB8AC3E}">
        <p14:creationId xmlns:p14="http://schemas.microsoft.com/office/powerpoint/2010/main" val="2808604244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93360"/>
            <a:ext cx="10045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类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我们已经知道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使用动态计算图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(DAG)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记录计算的全过程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,DAG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的节点是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对象，边表示数据依赖，从输出指向输入。因此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类在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自动求导中位居核心地位，但是用户通常不会直接去使用。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每当对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施加一个运算的时候，就会产生一个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对象，它产生运算的结果，记录运算的发生，并且记录运算的输入。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grad_fn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属性记录这个计算图的入口。反向传播过程中，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autograd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引擎会按照逆序，通过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Function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依次计算梯度。</a:t>
            </a:r>
          </a:p>
        </p:txBody>
      </p:sp>
    </p:spTree>
    <p:extLst>
      <p:ext uri="{BB962C8B-B14F-4D97-AF65-F5344CB8AC3E}">
        <p14:creationId xmlns:p14="http://schemas.microsoft.com/office/powerpoint/2010/main" val="2928634114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93360"/>
            <a:ext cx="100458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函数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函数是反向传播的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Helvetica Neue"/>
              </a:rPr>
              <a:t>入口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点，在需要被求导的节点上调用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函数会计算梯度值到相应的节点上。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函数是反向求导数，使用链式法则求导。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需要一个重要的参数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，对非标量节点求导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需要指定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grad_tensors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shape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必须和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的相同。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但如果节点只含有一个标量值，这个参数就可以省略（例如最普遍的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loss.backward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loss.backward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torch.tensor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(1))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等价）</a:t>
            </a:r>
          </a:p>
        </p:txBody>
      </p:sp>
    </p:spTree>
    <p:extLst>
      <p:ext uri="{BB962C8B-B14F-4D97-AF65-F5344CB8AC3E}">
        <p14:creationId xmlns:p14="http://schemas.microsoft.com/office/powerpoint/2010/main" val="945965217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83F993-1022-4B6B-9178-DC2A9252ED26}"/>
              </a:ext>
            </a:extLst>
          </p:cNvPr>
          <p:cNvSpPr txBox="1"/>
          <p:nvPr/>
        </p:nvSpPr>
        <p:spPr>
          <a:xfrm>
            <a:off x="816428" y="1443118"/>
            <a:ext cx="1004583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属性</a:t>
            </a:r>
            <a:endParaRPr lang="en-US" altLang="zh-C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函数本身没有返回值，它计算出来的梯度存放在叶子节点的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属性中。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PyTorch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文档中提到，如果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属性不为空，新计算出来的梯度值会直接加到旧值上面。 为什么不直接覆盖旧的结果呢？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这是因为有些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可能有多个输出，那么就需要调用多个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。叠加的处理方式使得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backward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不需要考虑之前有没有被计算过导数，只需要加上去就行了，这使得设计变得更简单。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因此我们用户在反向传播之前，常常需要用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zero_grad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函数对导数手动清零，确保计算出来的是正确的结果。</a:t>
            </a:r>
          </a:p>
        </p:txBody>
      </p:sp>
    </p:spTree>
    <p:extLst>
      <p:ext uri="{BB962C8B-B14F-4D97-AF65-F5344CB8AC3E}">
        <p14:creationId xmlns:p14="http://schemas.microsoft.com/office/powerpoint/2010/main" val="915638335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8764" y="1475755"/>
            <a:ext cx="5061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l1 = input x w1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l2 = l1 + w2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l3 = l1 x w3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l4 = l2 x l3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 = mean(l4) </a:t>
            </a:r>
          </a:p>
        </p:txBody>
      </p:sp>
      <p:pic>
        <p:nvPicPr>
          <p:cNvPr id="1027" name="Picture 3" descr="https://pic3.zhimg.com/80/v2-1781041624f4c9fb31df04d11dd6a84a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14" y="1436255"/>
            <a:ext cx="7757736" cy="40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68839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2. Autograd</a:t>
            </a:r>
            <a:r>
              <a:rPr lang="zh-CN" altLang="en-US" dirty="0">
                <a:solidFill>
                  <a:schemeClr val="tx1"/>
                </a:solidFill>
              </a:rPr>
              <a:t>自动求导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8764" y="1475755"/>
            <a:ext cx="5061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l1 = input x w1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l2 = l1 + w2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l3 = l1 x w3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l4 = l2 x l3 </a:t>
            </a: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loss = mean(l4) </a:t>
            </a:r>
          </a:p>
        </p:txBody>
      </p:sp>
      <p:pic>
        <p:nvPicPr>
          <p:cNvPr id="2050" name="Picture 2" descr="https://pic4.zhimg.com/80/v2-18add4601e35e4b26fb73a50245e8de7_144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2" y="1440128"/>
            <a:ext cx="8701905" cy="429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64255" y="5581893"/>
            <a:ext cx="9627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20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 input 一个变量是 requires_grad=False 的 </a:t>
            </a:r>
          </a:p>
        </p:txBody>
      </p:sp>
      <p:sp>
        <p:nvSpPr>
          <p:cNvPr id="5" name="矩形 4"/>
          <p:cNvSpPr/>
          <p:nvPr/>
        </p:nvSpPr>
        <p:spPr>
          <a:xfrm>
            <a:off x="962756" y="6297776"/>
            <a:ext cx="5561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https://zhuanlan.zhihu.com/p/69294347</a:t>
            </a:r>
          </a:p>
        </p:txBody>
      </p:sp>
    </p:spTree>
    <p:extLst>
      <p:ext uri="{BB962C8B-B14F-4D97-AF65-F5344CB8AC3E}">
        <p14:creationId xmlns:p14="http://schemas.microsoft.com/office/powerpoint/2010/main" val="4087471465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81470" y="3518043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3. </a:t>
            </a:r>
            <a:r>
              <a:rPr lang="zh-CN" altLang="en-US" dirty="0" smtClean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2198494369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3. </a:t>
            </a:r>
            <a:r>
              <a:rPr lang="zh-CN" altLang="en-US" dirty="0" smtClean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68338" y="1653508"/>
            <a:ext cx="10530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可以使用torch.nn包来构建神经网络. 你已知道autograd包,nn包依赖autograd包来定义模型并求导.一个nn.Module包含各个层和一个forward(input)方法,该方法返回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output</a:t>
            </a:r>
            <a:r>
              <a:rPr lang="zh-CN" altLang="en-US" dirty="0" smtClean="0">
                <a:solidFill>
                  <a:srgbClr val="000000"/>
                </a:solidFill>
                <a:latin typeface="Helvetica Neue"/>
              </a:rPr>
              <a:t>。</a:t>
            </a:r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0" y="2913176"/>
            <a:ext cx="9372833" cy="2580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96734" y="555344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Helvetica Neue"/>
              </a:rPr>
              <a:t>典型的神经网络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43796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本章目录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3. </a:t>
            </a:r>
            <a:r>
              <a:rPr lang="zh-CN" altLang="en-US" dirty="0" smtClean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601" y="1533854"/>
            <a:ext cx="917170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神经网络的典型训练过程如下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:</a:t>
            </a:r>
            <a:endParaRPr lang="en-US" altLang="zh-CN" dirty="0" smtClean="0">
              <a:solidFill>
                <a:srgbClr val="000000"/>
              </a:solidFill>
              <a:latin typeface="Helvetica Neue"/>
            </a:endParaRP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定义神经网络模型,它有一些可学习的参数(或者权重);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在数据集上迭代;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通过神经网络处理输入;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计算损失(输出结果和正确值的差距大小)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将梯度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反向传播</a:t>
            </a:r>
            <a:r>
              <a:rPr lang="zh-CN" altLang="en-US" dirty="0" smtClean="0">
                <a:solidFill>
                  <a:srgbClr val="000000"/>
                </a:solidFill>
                <a:latin typeface="Helvetica Neue"/>
              </a:rPr>
              <a:t>回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网络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的参数;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更新网络的参数,主要使用如下简单的更新原则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:</a:t>
            </a:r>
            <a:endParaRPr lang="en-US" altLang="zh-CN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weight 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= weight - learning_rate * gradient</a:t>
            </a: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8951710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788919" y="1546860"/>
            <a:ext cx="1794510" cy="1584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6384" y="1743076"/>
            <a:ext cx="735965" cy="9594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2800" spc="-10" dirty="0">
                <a:solidFill>
                  <a:srgbClr val="2A4975"/>
                </a:solidFill>
                <a:latin typeface="华文楷体"/>
                <a:cs typeface="华文楷体"/>
              </a:rPr>
              <a:t>定义</a:t>
            </a:r>
            <a:endParaRPr sz="2800">
              <a:latin typeface="华文楷体"/>
              <a:cs typeface="华文楷体"/>
            </a:endParaRPr>
          </a:p>
          <a:p>
            <a:pPr marL="12700">
              <a:spcBef>
                <a:spcPts val="310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网络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2867" y="1848599"/>
            <a:ext cx="947178" cy="945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6292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2623" y="1546860"/>
            <a:ext cx="1794510" cy="1584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0342" y="1743076"/>
            <a:ext cx="735965" cy="9594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spcBef>
                <a:spcPts val="415"/>
              </a:spcBef>
            </a:pPr>
            <a:r>
              <a:rPr sz="2800" spc="-10" dirty="0">
                <a:solidFill>
                  <a:srgbClr val="2A4975"/>
                </a:solidFill>
                <a:latin typeface="华文楷体"/>
                <a:cs typeface="华文楷体"/>
              </a:rPr>
              <a:t>损失</a:t>
            </a:r>
            <a:endParaRPr sz="2800" dirty="0">
              <a:latin typeface="华文楷体"/>
              <a:cs typeface="华文楷体"/>
            </a:endParaRPr>
          </a:p>
          <a:p>
            <a:pPr marL="12700">
              <a:spcBef>
                <a:spcPts val="310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函数</a:t>
            </a:r>
            <a:endParaRPr sz="2800" dirty="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6572" y="1848599"/>
            <a:ext cx="947178" cy="945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40301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94804" y="1546860"/>
            <a:ext cx="1796033" cy="1584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34047" y="2017014"/>
            <a:ext cx="73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2A4975"/>
                </a:solidFill>
                <a:latin typeface="华文楷体"/>
                <a:cs typeface="华文楷体"/>
              </a:rPr>
              <a:t>优化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80276" y="1848612"/>
            <a:ext cx="947178" cy="9471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44004" y="2038857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/>
          </p:cNvSpPr>
          <p:nvPr/>
        </p:nvSpPr>
        <p:spPr bwMode="auto">
          <a:xfrm>
            <a:off x="691149" y="286349"/>
            <a:ext cx="54963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eaLnBrk="1" hangingPunct="1">
              <a:defRPr sz="3600" b="1">
                <a:latin typeface="+mj-lt"/>
                <a:ea typeface="+mj-ea"/>
                <a:cs typeface="+mj-cs"/>
              </a:defRPr>
            </a:lvl1pPr>
            <a:lvl2pPr algn="ctr">
              <a:defRPr sz="3600" b="1">
                <a:solidFill>
                  <a:schemeClr val="tx2"/>
                </a:solidFill>
              </a:defRPr>
            </a:lvl2pPr>
            <a:lvl3pPr algn="ctr">
              <a:defRPr sz="3600" b="1">
                <a:solidFill>
                  <a:schemeClr val="tx2"/>
                </a:solidFill>
              </a:defRPr>
            </a:lvl3pPr>
            <a:lvl4pPr algn="ctr">
              <a:defRPr sz="3600" b="1">
                <a:solidFill>
                  <a:schemeClr val="tx2"/>
                </a:solidFill>
              </a:defRPr>
            </a:lvl4pPr>
            <a:lvl5pPr algn="ctr">
              <a:defRPr sz="3600" b="1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深度学习的三个步骤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64639" y="5720800"/>
            <a:ext cx="5130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zh-CN" altLang="en-US" sz="2800" b="1" spc="-5" dirty="0" smtClean="0">
                <a:solidFill>
                  <a:srgbClr val="2A4975"/>
                </a:solidFill>
                <a:latin typeface="Arial"/>
                <a:cs typeface="Arial"/>
              </a:rPr>
              <a:t>深度学习很简单</a:t>
            </a:r>
            <a:r>
              <a:rPr sz="2800" spc="-5" dirty="0" smtClean="0">
                <a:solidFill>
                  <a:srgbClr val="2A4975"/>
                </a:solidFill>
                <a:latin typeface="Arial"/>
                <a:cs typeface="Arial"/>
              </a:rPr>
              <a:t>……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47773" y="3112884"/>
            <a:ext cx="7480454" cy="25083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93351" y="6380452"/>
            <a:ext cx="27895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5" dirty="0">
                <a:solidFill>
                  <a:srgbClr val="4F4F4F"/>
                </a:solidFill>
                <a:latin typeface="华文楷体"/>
                <a:cs typeface="华文楷体"/>
              </a:rPr>
              <a:t>来源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：李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宏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毅《</a:t>
            </a:r>
            <a:r>
              <a:rPr sz="1400" b="1" spc="-5" dirty="0">
                <a:solidFill>
                  <a:srgbClr val="4F4F4F"/>
                </a:solidFill>
                <a:latin typeface="Calibri"/>
                <a:cs typeface="Calibri"/>
              </a:rPr>
              <a:t>1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天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搞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懂深</a:t>
            </a:r>
            <a:r>
              <a:rPr sz="1400" b="1" spc="-15" dirty="0">
                <a:solidFill>
                  <a:srgbClr val="4F4F4F"/>
                </a:solidFill>
                <a:latin typeface="华文楷体"/>
                <a:cs typeface="华文楷体"/>
              </a:rPr>
              <a:t>度</a:t>
            </a:r>
            <a:r>
              <a:rPr sz="1400" b="1" dirty="0">
                <a:solidFill>
                  <a:srgbClr val="4F4F4F"/>
                </a:solidFill>
                <a:latin typeface="华文楷体"/>
                <a:cs typeface="华文楷体"/>
              </a:rPr>
              <a:t>学习》</a:t>
            </a:r>
            <a:endParaRPr sz="1400" dirty="0">
              <a:latin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88512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3. </a:t>
            </a:r>
            <a:r>
              <a:rPr lang="zh-CN" altLang="en-US" dirty="0" smtClean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6523" y="1879136"/>
            <a:ext cx="1111582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torch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.Tensor-支持自动编程操作（如backward()）的多维数组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。同时</a:t>
            </a: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保持梯度的张量。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nn.Module-神经网络模块.封装参数,移动到GPU上运行,导出,加载等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nn.Parameter-一种张量,当把它赋值给一个Module时,被自动的注册为</a:t>
            </a:r>
            <a:r>
              <a:rPr lang="zh-CN" altLang="zh-CN" dirty="0" smtClean="0">
                <a:solidFill>
                  <a:srgbClr val="000000"/>
                </a:solidFill>
                <a:latin typeface="Helvetica Neue"/>
              </a:rPr>
              <a:t>参数</a:t>
            </a:r>
            <a:r>
              <a:rPr lang="zh-CN" altLang="en-US" dirty="0" smtClean="0">
                <a:solidFill>
                  <a:srgbClr val="000000"/>
                </a:solidFill>
                <a:latin typeface="Helvetica Neue"/>
              </a:rPr>
              <a:t>。</a:t>
            </a:r>
            <a:endParaRPr lang="zh-CN" altLang="zh-CN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Helvetica Neue"/>
              </a:rPr>
              <a:t>autograd.Function-实现一个自动求导操作的前向和反向定义, 每个张量操作都会创建至少一个Function节点，该节点连接到创建张量并对其历史进行编码的函数。</a:t>
            </a:r>
          </a:p>
          <a:p>
            <a:endParaRPr lang="zh-CN" altLang="zh-CN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1195378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272234" y="4312574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4. </a:t>
            </a:r>
            <a:r>
              <a:rPr lang="zh-CN" altLang="en-US" dirty="0" smtClean="0">
                <a:solidFill>
                  <a:schemeClr val="tx1"/>
                </a:solidFill>
              </a:rPr>
              <a:t>训练一个分类器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/>
              <a:t>01    Tensors</a:t>
            </a:r>
            <a:r>
              <a:rPr lang="zh-CN" altLang="en-US" dirty="0"/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1997274932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4. </a:t>
            </a:r>
            <a:r>
              <a:rPr lang="zh-CN" altLang="en-US" dirty="0" smtClean="0">
                <a:solidFill>
                  <a:schemeClr val="tx1"/>
                </a:solidFill>
              </a:rPr>
              <a:t>训练一个分类器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000000"/>
                </a:solidFill>
                <a:latin typeface="Helvetica Neue"/>
              </a:rPr>
              <a:t>训练一</a:t>
            </a:r>
            <a:r>
              <a:rPr lang="zh-CN" altLang="zh-CN" sz="2800" b="1" dirty="0" smtClean="0">
                <a:solidFill>
                  <a:srgbClr val="000000"/>
                </a:solidFill>
                <a:latin typeface="Helvetica Neue"/>
              </a:rPr>
              <a:t>个分类器</a:t>
            </a:r>
            <a:r>
              <a:rPr lang="zh-CN" altLang="en-US" sz="2800" b="1" dirty="0" smtClean="0">
                <a:solidFill>
                  <a:srgbClr val="000000"/>
                </a:solidFill>
                <a:latin typeface="Helvetica Neue"/>
              </a:rPr>
              <a:t>流程</a:t>
            </a:r>
            <a:endParaRPr lang="zh-CN" altLang="zh-CN" sz="2800" b="1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endParaRPr lang="zh-CN" altLang="zh-CN" sz="2800" dirty="0">
              <a:solidFill>
                <a:srgbClr val="000000"/>
              </a:solidFill>
              <a:latin typeface="Helvetica Neue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89677400"/>
              </p:ext>
            </p:extLst>
          </p:nvPr>
        </p:nvGraphicFramePr>
        <p:xfrm>
          <a:off x="2627746" y="2152073"/>
          <a:ext cx="6294582" cy="4106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936911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4. </a:t>
            </a:r>
            <a:r>
              <a:rPr lang="zh-CN" altLang="en-US" dirty="0" smtClean="0">
                <a:solidFill>
                  <a:schemeClr val="tx1"/>
                </a:solidFill>
              </a:rPr>
              <a:t>训练一个分类器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solidFill>
                  <a:srgbClr val="000000"/>
                </a:solidFill>
                <a:latin typeface="+mj-ea"/>
                <a:ea typeface="+mj-ea"/>
              </a:rPr>
              <a:t>torch.nn.Linear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65201" y="1912311"/>
            <a:ext cx="108942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PyTorch的nn.Linear（）是用于设置网络中的全连接层的，需要注意的是全连接层的输入与输出都是二维张量，一般形状为[batch_size, size]，不同于卷积层要求输入输出是四维张量。 </a:t>
            </a:r>
          </a:p>
        </p:txBody>
      </p:sp>
      <p:sp>
        <p:nvSpPr>
          <p:cNvPr id="6" name="矩形 5"/>
          <p:cNvSpPr/>
          <p:nvPr/>
        </p:nvSpPr>
        <p:spPr>
          <a:xfrm>
            <a:off x="914399" y="3776361"/>
            <a:ext cx="110374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in_features指的是输入的二维张量的大小，即输入的[batch_size, size]中的size。  out_features指的是输出的二维张量的大小，即输出的二维张量的形状为[</a:t>
            </a:r>
            <a:r>
              <a:rPr lang="zh-CN" altLang="en-US" dirty="0">
                <a:solidFill>
                  <a:srgbClr val="FF0000"/>
                </a:solidFill>
              </a:rPr>
              <a:t>batch_size，output_size</a:t>
            </a:r>
            <a:r>
              <a:rPr lang="zh-CN" altLang="en-US" dirty="0"/>
              <a:t>]，当然，它也代表了该全连接层的神经元个数。  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从</a:t>
            </a:r>
            <a:r>
              <a:rPr lang="zh-CN" altLang="en-US" dirty="0"/>
              <a:t>输入输出的张量的shape角度来理解，相当于一个输入为[</a:t>
            </a:r>
            <a:r>
              <a:rPr lang="zh-CN" altLang="en-US" dirty="0">
                <a:solidFill>
                  <a:srgbClr val="FF0000"/>
                </a:solidFill>
              </a:rPr>
              <a:t>batch_size, in_features</a:t>
            </a:r>
            <a:r>
              <a:rPr lang="zh-CN" altLang="en-US" dirty="0"/>
              <a:t>]的张量变换成了[</a:t>
            </a:r>
            <a:r>
              <a:rPr lang="zh-CN" altLang="en-US" dirty="0">
                <a:solidFill>
                  <a:srgbClr val="FF0000"/>
                </a:solidFill>
              </a:rPr>
              <a:t>batch_size, out_features</a:t>
            </a:r>
            <a:r>
              <a:rPr lang="zh-CN" altLang="en-US" dirty="0"/>
              <a:t>]的输出张量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78721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4. </a:t>
            </a:r>
            <a:r>
              <a:rPr lang="zh-CN" altLang="en-US" dirty="0" smtClean="0">
                <a:solidFill>
                  <a:schemeClr val="tx1"/>
                </a:solidFill>
              </a:rPr>
              <a:t>训练一个分类器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solidFill>
                  <a:srgbClr val="000000"/>
                </a:solidFill>
                <a:latin typeface="+mj-ea"/>
                <a:ea typeface="+mj-ea"/>
              </a:rPr>
              <a:t>torch.nn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8256" y="1640277"/>
            <a:ext cx="109173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计算图和autograd是十分强大的工具，可以定义复杂的操作并自动求导；然而对于大规模的</a:t>
            </a:r>
            <a:r>
              <a:rPr lang="zh-CN" altLang="en-US" dirty="0" smtClean="0"/>
              <a:t>网络</a:t>
            </a:r>
            <a:r>
              <a:rPr lang="zh-CN" altLang="en-US" dirty="0"/>
              <a:t>，autograd太过于底层。 </a:t>
            </a:r>
            <a:r>
              <a:rPr lang="zh-CN" altLang="en-US" dirty="0">
                <a:solidFill>
                  <a:srgbClr val="FF0000"/>
                </a:solidFill>
              </a:rPr>
              <a:t>在构建神经网络时，我们经常考虑将计算安排成层，其中一些具有</a:t>
            </a:r>
            <a:r>
              <a:rPr lang="zh-CN" altLang="en-US" dirty="0" smtClean="0">
                <a:solidFill>
                  <a:srgbClr val="FF0000"/>
                </a:solidFill>
              </a:rPr>
              <a:t>可学习</a:t>
            </a:r>
            <a:r>
              <a:rPr lang="zh-CN" altLang="en-US" dirty="0">
                <a:solidFill>
                  <a:srgbClr val="FF0000"/>
                </a:solidFill>
              </a:rPr>
              <a:t>的参数，它们将在学习过程中进行优化。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TensorFlow里，有类似Keras，TensorFlow-Slim和TFLearn这种封装了底层计算图的高度抽象的</a:t>
            </a:r>
            <a:r>
              <a:rPr lang="zh-CN" altLang="en-US" dirty="0" smtClean="0"/>
              <a:t>接口</a:t>
            </a:r>
            <a:r>
              <a:rPr lang="zh-CN" altLang="en-US" dirty="0"/>
              <a:t>，这使得构建网络十分方便。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在PyTorch中，包nn 完成了同样的功能。nn包中定义一组大致等价于层的模块。一个模块接受</a:t>
            </a:r>
            <a:r>
              <a:rPr lang="zh-CN" altLang="en-US" dirty="0" smtClean="0"/>
              <a:t>输入</a:t>
            </a:r>
            <a:r>
              <a:rPr lang="zh-CN" altLang="en-US" dirty="0"/>
              <a:t>的tesnor，计算输出的tensor，而且 还保存了一些内部状态比如需要学习的tensor的参数等。</a:t>
            </a:r>
            <a:r>
              <a:rPr lang="zh-CN" altLang="en-US" dirty="0" smtClean="0"/>
              <a:t>nn包</a:t>
            </a:r>
            <a:r>
              <a:rPr lang="zh-CN" altLang="en-US" dirty="0"/>
              <a:t>中也定义了一组损失函数（loss functions），用来训练神经网络。</a:t>
            </a:r>
          </a:p>
        </p:txBody>
      </p:sp>
    </p:spTree>
    <p:extLst>
      <p:ext uri="{BB962C8B-B14F-4D97-AF65-F5344CB8AC3E}">
        <p14:creationId xmlns:p14="http://schemas.microsoft.com/office/powerpoint/2010/main" val="3107820946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chemeClr val="tx1"/>
                </a:solidFill>
              </a:rPr>
              <a:t>4. </a:t>
            </a:r>
            <a:r>
              <a:rPr lang="zh-CN" altLang="en-US" dirty="0" smtClean="0">
                <a:solidFill>
                  <a:schemeClr val="tx1"/>
                </a:solidFill>
              </a:rPr>
              <a:t>训练一个分类器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65202" y="1187925"/>
            <a:ext cx="4105563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solidFill>
                  <a:srgbClr val="000000"/>
                </a:solidFill>
                <a:latin typeface="+mj-ea"/>
                <a:ea typeface="+mj-ea"/>
              </a:rPr>
              <a:t>torch.optim</a:t>
            </a:r>
            <a:endParaRPr lang="zh-CN" altLang="zh-CN" sz="28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4509" y="2101273"/>
            <a:ext cx="884381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使用</a:t>
            </a:r>
            <a:r>
              <a:rPr lang="en-US" altLang="zh-CN" dirty="0" err="1"/>
              <a:t>optim</a:t>
            </a:r>
            <a:r>
              <a:rPr lang="zh-CN" altLang="en-US" dirty="0"/>
              <a:t>包定义优化器（</a:t>
            </a:r>
            <a:r>
              <a:rPr lang="en-US" altLang="zh-CN" dirty="0"/>
              <a:t>Optimizer</a:t>
            </a:r>
            <a:r>
              <a:rPr lang="zh-CN" altLang="en-US" dirty="0"/>
              <a:t>）。</a:t>
            </a:r>
            <a:r>
              <a:rPr lang="en-US" altLang="zh-CN" dirty="0"/>
              <a:t>Optimizer</a:t>
            </a:r>
            <a:r>
              <a:rPr lang="zh-CN" altLang="en-US" dirty="0"/>
              <a:t>将会为我们更新模型的权重。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这里我们使用</a:t>
            </a:r>
            <a:r>
              <a:rPr lang="en-US" altLang="zh-CN" dirty="0"/>
              <a:t>Adam</a:t>
            </a:r>
            <a:r>
              <a:rPr lang="zh-CN" altLang="en-US" dirty="0"/>
              <a:t>优化方法；</a:t>
            </a:r>
            <a:r>
              <a:rPr lang="en-US" altLang="zh-CN" dirty="0" err="1"/>
              <a:t>optim</a:t>
            </a:r>
            <a:r>
              <a:rPr lang="zh-CN" altLang="en-US" dirty="0"/>
              <a:t>包还包含了许多别的优化算法。</a:t>
            </a:r>
          </a:p>
          <a:p>
            <a:r>
              <a:rPr lang="en-US" altLang="zh-CN" dirty="0"/>
              <a:t># Adam</a:t>
            </a:r>
            <a:r>
              <a:rPr lang="zh-CN" altLang="en-US" dirty="0"/>
              <a:t>构造函数的第一个参数告诉优化器应该更新哪些张量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en-US" altLang="zh-CN" sz="2000" dirty="0" err="1">
                <a:solidFill>
                  <a:srgbClr val="FF0000"/>
                </a:solidFill>
              </a:rPr>
              <a:t>learning_rate</a:t>
            </a:r>
            <a:r>
              <a:rPr lang="en-US" altLang="zh-CN" sz="2000" dirty="0">
                <a:solidFill>
                  <a:srgbClr val="FF0000"/>
                </a:solidFill>
              </a:rPr>
              <a:t> = 1e-4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optimizer = </a:t>
            </a:r>
            <a:r>
              <a:rPr lang="en-US" altLang="zh-CN" sz="2000" dirty="0" err="1">
                <a:solidFill>
                  <a:srgbClr val="FF0000"/>
                </a:solidFill>
              </a:rPr>
              <a:t>torch.optim.Adam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err="1">
                <a:solidFill>
                  <a:srgbClr val="FF0000"/>
                </a:solidFill>
              </a:rPr>
              <a:t>model.parameters</a:t>
            </a:r>
            <a:r>
              <a:rPr lang="en-US" altLang="zh-CN" sz="2000" dirty="0">
                <a:solidFill>
                  <a:srgbClr val="FF0000"/>
                </a:solidFill>
              </a:rPr>
              <a:t>(), </a:t>
            </a:r>
            <a:r>
              <a:rPr lang="en-US" altLang="zh-CN" sz="2000" dirty="0" err="1">
                <a:solidFill>
                  <a:srgbClr val="FF0000"/>
                </a:solidFill>
              </a:rPr>
              <a:t>lr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</a:rPr>
              <a:t>learning_rate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038520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solidFill>
                  <a:schemeClr val="tx1"/>
                </a:solidFill>
              </a:rPr>
              <a:t>参考文献</a:t>
            </a:r>
          </a:p>
        </p:txBody>
      </p:sp>
      <p:sp>
        <p:nvSpPr>
          <p:cNvPr id="3" name="矩形 2"/>
          <p:cNvSpPr/>
          <p:nvPr/>
        </p:nvSpPr>
        <p:spPr>
          <a:xfrm>
            <a:off x="578009" y="1922810"/>
            <a:ext cx="1066911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IAN GOODFELLOW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等，《深度学习》</a:t>
            </a:r>
            <a:r>
              <a:rPr lang="zh-CN" altLang="en-US" kern="100" dirty="0">
                <a:latin typeface="+mj-ea"/>
                <a:ea typeface="+mj-ea"/>
                <a:cs typeface="宋体" panose="02010600030101010101" pitchFamily="2" charset="-122"/>
              </a:rPr>
              <a:t>，</a:t>
            </a:r>
            <a:r>
              <a:rPr lang="zh-CN" altLang="zh-CN" kern="100" dirty="0">
                <a:latin typeface="+mj-ea"/>
                <a:ea typeface="+mj-ea"/>
                <a:cs typeface="宋体" panose="02010600030101010101" pitchFamily="2" charset="-122"/>
              </a:rPr>
              <a:t>人民邮电出版社，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2017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spc="-50" dirty="0">
                <a:latin typeface="+mj-ea"/>
                <a:ea typeface="+mj-ea"/>
              </a:rPr>
              <a:t>Andrew Ng</a:t>
            </a:r>
            <a:r>
              <a:rPr lang="zh-CN" altLang="en-US" kern="100" spc="-50" dirty="0">
                <a:latin typeface="+mj-ea"/>
                <a:ea typeface="+mj-ea"/>
              </a:rPr>
              <a:t>，</a:t>
            </a:r>
            <a:r>
              <a:rPr lang="en-US" altLang="zh-CN" kern="100" dirty="0">
                <a:latin typeface="+mj-ea"/>
                <a:ea typeface="+mj-ea"/>
                <a:cs typeface="宋体" panose="02010600030101010101" pitchFamily="2" charset="-122"/>
              </a:rPr>
              <a:t>http://www.deeplearning.ai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kern="100" dirty="0">
                <a:latin typeface="+mj-ea"/>
              </a:rPr>
              <a:t>Christopher M. Bishop, Pattern Recognition and Machine Learning, Springer-</a:t>
            </a:r>
            <a:r>
              <a:rPr lang="en-US" altLang="zh-CN" kern="100" dirty="0" err="1">
                <a:latin typeface="+mj-ea"/>
              </a:rPr>
              <a:t>Verlag</a:t>
            </a:r>
            <a:r>
              <a:rPr lang="en-US" altLang="zh-CN" kern="100" dirty="0">
                <a:latin typeface="+mj-ea"/>
              </a:rPr>
              <a:t>, 2006</a:t>
            </a:r>
          </a:p>
          <a:p>
            <a:pPr marL="514350" indent="-51435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kern="100" dirty="0">
                <a:latin typeface="+mj-ea"/>
              </a:rPr>
              <a:t>李宏毅，</a:t>
            </a:r>
            <a:r>
              <a:rPr lang="en-US" altLang="zh-CN" kern="100" dirty="0">
                <a:latin typeface="+mj-ea"/>
              </a:rPr>
              <a:t>《</a:t>
            </a:r>
            <a:r>
              <a:rPr lang="zh-CN" altLang="en-US" kern="100" dirty="0">
                <a:latin typeface="+mj-ea"/>
              </a:rPr>
              <a:t>一天搞懂深度学习</a:t>
            </a:r>
            <a:r>
              <a:rPr lang="en-US" altLang="zh-CN" kern="100" dirty="0">
                <a:latin typeface="+mj-ea"/>
              </a:rPr>
              <a:t>》</a:t>
            </a:r>
            <a:endParaRPr lang="zh-CN" altLang="zh-CN" kern="100" dirty="0">
              <a:latin typeface="+mj-ea"/>
              <a:ea typeface="+mj-ea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3450519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7379970"/>
          </a:xfrm>
          <a:prstGeom prst="rect">
            <a:avLst/>
          </a:prstGeom>
          <a:gradFill>
            <a:gsLst>
              <a:gs pos="11000">
                <a:schemeClr val="bg1"/>
              </a:gs>
              <a:gs pos="77000">
                <a:schemeClr val="bg1">
                  <a:alpha val="5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216" y="2800765"/>
            <a:ext cx="31951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谢  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角圆角矩形 6"/>
          <p:cNvSpPr/>
          <p:nvPr/>
        </p:nvSpPr>
        <p:spPr>
          <a:xfrm>
            <a:off x="2313797" y="1840828"/>
            <a:ext cx="6278833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</a:t>
            </a:r>
          </a:p>
        </p:txBody>
      </p:sp>
      <p:sp>
        <p:nvSpPr>
          <p:cNvPr id="32" name="TextBox 6"/>
          <p:cNvSpPr txBox="1">
            <a:spLocks noChangeArrowheads="1"/>
          </p:cNvSpPr>
          <p:nvPr/>
        </p:nvSpPr>
        <p:spPr bwMode="auto">
          <a:xfrm>
            <a:off x="2986633" y="1922625"/>
            <a:ext cx="38577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eaLnBrk="1" hangingPunct="1">
              <a:defRPr sz="3600">
                <a:latin typeface="Impact" pitchFamily="34" charset="0"/>
              </a:defRPr>
            </a:lvl1pPr>
            <a:lvl2pPr marL="742950" indent="-285750">
              <a:defRPr>
                <a:latin typeface="等线" charset="-122"/>
                <a:ea typeface="宋体" pitchFamily="2" charset="-122"/>
              </a:defRPr>
            </a:lvl2pPr>
            <a:lvl3pPr marL="1143000" indent="-228600">
              <a:defRPr>
                <a:latin typeface="等线" charset="-122"/>
                <a:ea typeface="宋体" pitchFamily="2" charset="-122"/>
              </a:defRPr>
            </a:lvl3pPr>
            <a:lvl4pPr marL="1600200" indent="-228600">
              <a:defRPr>
                <a:latin typeface="等线" charset="-122"/>
                <a:ea typeface="宋体" pitchFamily="2" charset="-122"/>
              </a:defRPr>
            </a:lvl4pPr>
            <a:lvl5pPr marL="2057400" indent="-228600">
              <a:defRPr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01    Tensors</a:t>
            </a:r>
            <a:r>
              <a:rPr lang="zh-CN" altLang="en-US" dirty="0">
                <a:solidFill>
                  <a:schemeClr val="bg1"/>
                </a:solidFill>
              </a:rPr>
              <a:t>张量</a:t>
            </a: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3002508" y="2749712"/>
            <a:ext cx="50724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02    Autograd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自动求导</a:t>
            </a: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>
            <a:off x="3002507" y="3564894"/>
            <a:ext cx="62975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神经网络</a:t>
            </a:r>
          </a:p>
        </p:txBody>
      </p:sp>
      <p:sp>
        <p:nvSpPr>
          <p:cNvPr id="51" name="TextBox 10"/>
          <p:cNvSpPr txBox="1">
            <a:spLocks noChangeArrowheads="1"/>
          </p:cNvSpPr>
          <p:nvPr/>
        </p:nvSpPr>
        <p:spPr bwMode="auto">
          <a:xfrm>
            <a:off x="3029495" y="4380075"/>
            <a:ext cx="57460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3600" dirty="0">
                <a:latin typeface="Impact" pitchFamily="34" charset="0"/>
                <a:ea typeface="微软雅黑" pitchFamily="34" charset="-122"/>
              </a:rPr>
              <a:t>训练一个分类器</a:t>
            </a:r>
          </a:p>
        </p:txBody>
      </p:sp>
    </p:spTree>
    <p:extLst>
      <p:ext uri="{BB962C8B-B14F-4D97-AF65-F5344CB8AC3E}">
        <p14:creationId xmlns:p14="http://schemas.microsoft.com/office/powerpoint/2010/main" val="1389097051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张量的概念</a:t>
            </a:r>
          </a:p>
        </p:txBody>
      </p:sp>
      <p:sp>
        <p:nvSpPr>
          <p:cNvPr id="2" name="矩形 1"/>
          <p:cNvSpPr/>
          <p:nvPr/>
        </p:nvSpPr>
        <p:spPr>
          <a:xfrm>
            <a:off x="795453" y="1653054"/>
            <a:ext cx="1067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Tensor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实际上就是一个多维数组（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multidimensional array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）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303242" y="2453902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标量（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0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061195" y="3514262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向量（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307869" y="4398481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矩阵（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2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5940509" y="5736469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张量（大于等于</a:t>
            </a:r>
            <a:r>
              <a:rPr lang="en-US" altLang="zh-CN" sz="2800" b="1" dirty="0">
                <a:solidFill>
                  <a:srgbClr val="121212"/>
                </a:solidFill>
                <a:latin typeface="-apple-system"/>
              </a:rPr>
              <a:t>3</a:t>
            </a:r>
            <a:r>
              <a:rPr lang="zh-CN" altLang="en-US" sz="2800" b="1" dirty="0">
                <a:solidFill>
                  <a:srgbClr val="121212"/>
                </a:solidFill>
                <a:latin typeface="-apple-system"/>
              </a:rPr>
              <a:t>阶张量）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4248623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62000" y="1671538"/>
                <a:ext cx="11158654" cy="2976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二维矩阵乘法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torch.mm()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atinLnBrk="1">
                  <a:spcAft>
                    <a:spcPts val="1000"/>
                  </a:spcAft>
                </a:pPr>
                <a:r>
                  <a:rPr lang="en-US" altLang="zh-CN" sz="28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torch.mm(mat1, mat2, out=None)</a:t>
                </a:r>
                <a:endParaRPr lang="zh-CN" altLang="zh-CN" sz="2800" dirty="0">
                  <a:effectLst/>
                  <a:latin typeface="Consolas" panose="020B0609020204030204" pitchFamily="49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输出的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该函数一般只用来计算两个二维矩阵的矩阵乘法，并且不支持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broadcast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操作。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71538"/>
                <a:ext cx="11158654" cy="2976328"/>
              </a:xfrm>
              <a:prstGeom prst="rect">
                <a:avLst/>
              </a:prstGeom>
              <a:blipFill>
                <a:blip r:embed="rId3"/>
                <a:stretch>
                  <a:fillRect l="-1366" t="-3279" r="-1366" b="-5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496550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68338" y="1398829"/>
                <a:ext cx="9953480" cy="4680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三维带</a:t>
                </a:r>
                <a:r>
                  <a:rPr lang="en-US" altLang="zh-CN" sz="3200" b="1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en-US" altLang="zh-CN" sz="3200" b="1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的矩阵乘法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b="1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torch.bmm</a:t>
                </a:r>
                <a:r>
                  <a:rPr lang="en-US" altLang="zh-CN" sz="3200" b="1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由于神经网络训练一般采用</a:t>
                </a:r>
                <a:r>
                  <a:rPr lang="en-US" altLang="zh-CN" sz="3200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mini-batch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，经常输入的时三维带</a:t>
                </a:r>
                <a:r>
                  <a:rPr lang="en-US" altLang="zh-CN" sz="3200" dirty="0" err="1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en-US" altLang="zh-CN" sz="32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的矩阵，所以提供</a:t>
                </a:r>
                <a:r>
                  <a:rPr lang="en-US" altLang="zh-CN" sz="2800" dirty="0" err="1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torch.bmm</a:t>
                </a:r>
                <a:r>
                  <a:rPr lang="en-US" altLang="zh-CN" sz="2800" dirty="0">
                    <a:effectLst/>
                    <a:latin typeface="Consolas" panose="020B0609020204030204" pitchFamily="49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(bmat1, bmat2, out=None)</a:t>
                </a:r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𝑏𝑚𝑎𝑡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输入出的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zh-CN" altLang="zh-CN" sz="3200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该函数的两个输入必须是三维矩阵并且第一维相同（表示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Batch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维度）， 不支持</a:t>
                </a:r>
                <a:r>
                  <a:rPr lang="en-US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broadcast</a:t>
                </a:r>
                <a:r>
                  <a:rPr lang="zh-CN" altLang="zh-CN" sz="3200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 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" y="1398829"/>
                <a:ext cx="9953480" cy="4680512"/>
              </a:xfrm>
              <a:prstGeom prst="rect">
                <a:avLst/>
              </a:prstGeom>
              <a:blipFill>
                <a:blip r:embed="rId3"/>
                <a:stretch>
                  <a:fillRect l="-1593" t="-2083" r="-1593" b="-3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585172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3" name="矩形 2"/>
          <p:cNvSpPr/>
          <p:nvPr/>
        </p:nvSpPr>
        <p:spPr>
          <a:xfrm>
            <a:off x="668338" y="1391589"/>
            <a:ext cx="11523662" cy="513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多维矩阵乘法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28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28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(input, other, out=None)</a:t>
            </a:r>
            <a:endParaRPr lang="zh-CN" altLang="zh-CN" sz="28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broadcast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操作，使用起来比较复杂。针对多维数据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matmul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乘法，可以认为该乘法使用使用两个参数的后两个维度来计算，其他的维度都可以认为是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维度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假设两个输入的维度分别是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(1000×500×99×11),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other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(500×11×99)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那么我们可以认为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torch.matmul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(input, other, out=None)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乘法首先是进行后两位矩阵乘法得到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(99×11)×(11×99)⇒(99×99)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然后分析两个参数的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分别是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(1000×500) 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500,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可以广播成为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(1000×500)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因此最终输出的维度是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(1000×500×99×99)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863437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6" name="矩形 5"/>
          <p:cNvSpPr/>
          <p:nvPr/>
        </p:nvSpPr>
        <p:spPr>
          <a:xfrm>
            <a:off x="668338" y="1590820"/>
            <a:ext cx="9954322" cy="2359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矩阵逐元素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(Element-wise)</a:t>
            </a: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乘法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torch.mul</a:t>
            </a:r>
            <a:r>
              <a:rPr lang="en-US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2800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torch.mul</a:t>
            </a:r>
            <a:r>
              <a:rPr lang="en-US" altLang="zh-CN" sz="28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(mat1, other, out=None)</a:t>
            </a:r>
            <a:endParaRPr lang="zh-CN" altLang="zh-CN" sz="28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3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other 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乘数可以是标量，也可以是任意维度的矩阵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32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只要满足最终相乘是可以</a:t>
            </a:r>
            <a:r>
              <a:rPr lang="en-US" altLang="zh-CN" sz="32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broadcast</a:t>
            </a:r>
            <a:r>
              <a:rPr lang="en-US" altLang="zh-CN" sz="32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的即可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32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2090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8338" y="235898"/>
            <a:ext cx="11523662" cy="677863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chemeClr val="tx1"/>
                </a:solidFill>
              </a:rPr>
              <a:t>1.Tensors</a:t>
            </a:r>
            <a:r>
              <a:rPr lang="zh-CN" altLang="en-US" dirty="0">
                <a:solidFill>
                  <a:schemeClr val="tx1"/>
                </a:solidFill>
              </a:rPr>
              <a:t>张量乘法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47854" y="1897150"/>
            <a:ext cx="9824224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 两个运算符 @ 和 *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@：矩阵乘法，自动执行适合的矩阵乘法函数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3200" b="1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*：element-wise乘法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3200" b="1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7220"/>
      </p:ext>
    </p:extLst>
  </p:cSld>
  <p:clrMapOvr>
    <a:masterClrMapping/>
  </p:clrMapOvr>
  <p:transition advTm="800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1893</Words>
  <Application>Microsoft Office PowerPoint</Application>
  <PresentationFormat>宽屏</PresentationFormat>
  <Paragraphs>195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-apple-system</vt:lpstr>
      <vt:lpstr>Helvetica Neue</vt:lpstr>
      <vt:lpstr>inherit</vt:lpstr>
      <vt:lpstr>等线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Consolas</vt:lpstr>
      <vt:lpstr>Impact</vt:lpstr>
      <vt:lpstr>Times New Roman</vt:lpstr>
      <vt:lpstr>默认设计模板</vt:lpstr>
      <vt:lpstr>PyTorch入门  黄海广 副教授</vt:lpstr>
      <vt:lpstr>本章目录</vt:lpstr>
      <vt:lpstr>1.Tensors张量</vt:lpstr>
      <vt:lpstr>1.Tensors张量的概念</vt:lpstr>
      <vt:lpstr>1.Tensor张量乘法</vt:lpstr>
      <vt:lpstr>1.Tensor张量乘法</vt:lpstr>
      <vt:lpstr>1.Tensor张量乘法</vt:lpstr>
      <vt:lpstr>1.Tensors张量乘法</vt:lpstr>
      <vt:lpstr>1.Tensors张量乘法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2. Autograd自动求导</vt:lpstr>
      <vt:lpstr>3. 神经网络</vt:lpstr>
      <vt:lpstr>3. 神经网络</vt:lpstr>
      <vt:lpstr>3. 神经网络</vt:lpstr>
      <vt:lpstr>PowerPoint 演示文稿</vt:lpstr>
      <vt:lpstr>3. 神经网络</vt:lpstr>
      <vt:lpstr>4. 训练一个分类器</vt:lpstr>
      <vt:lpstr>4. 训练一个分类器</vt:lpstr>
      <vt:lpstr>4. 训练一个分类器</vt:lpstr>
      <vt:lpstr>4. 训练一个分类器</vt:lpstr>
      <vt:lpstr>4. 训练一个分类器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</dc:title>
  <dc:creator>黄海广</dc:creator>
  <cp:lastModifiedBy>gyb1</cp:lastModifiedBy>
  <cp:revision>3040</cp:revision>
  <cp:lastPrinted>2018-06-09T17:02:00Z</cp:lastPrinted>
  <dcterms:created xsi:type="dcterms:W3CDTF">2016-05-18T20:32:00Z</dcterms:created>
  <dcterms:modified xsi:type="dcterms:W3CDTF">2021-03-30T07:21:17Z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